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26"/>
  </p:notesMasterIdLst>
  <p:sldIdLst>
    <p:sldId id="256" r:id="rId2"/>
    <p:sldId id="284" r:id="rId3"/>
    <p:sldId id="285" r:id="rId4"/>
    <p:sldId id="286" r:id="rId5"/>
    <p:sldId id="287" r:id="rId6"/>
    <p:sldId id="288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f3823b6950_1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f3823b6950_1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gf3823b6950_1_1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6cf82862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f6cf82862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6cf82862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f6cf82862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6cf82862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f6cf82862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3823b695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3823b695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f3823b6950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3823b695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3823b695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f3823b6950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823b695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823b695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f3823b6950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3823b695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3823b695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f3823b6950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3823b6950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3823b6950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f3823b6950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3823b6950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3823b6950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f3823b6950_1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6cf8286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f6cf8286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f6cf8286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3823b6950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3823b6950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f3823b6950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3823b6950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3823b6950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3823b6950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3823b6950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3823b6950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f3823b6950_1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3823b6950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3823b6950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f3823b6950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cb1fa81b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gcb1fa81b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3823b6950_1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3823b6950_1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f3823b6950_1_1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823b695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3823b695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https://eclass.aueb.gr/modules/document/file.php/INF143/%CE%94%CE%B9%CE%B1%CE%BB%CE%AD%CE%BE%CE%B5%CE%B9%CF%82%20%CE%BC%CE%B1%CE%B8%CE%AE%CE%BC%CE%B1%CF%84%CE%BF%CF%82%20%28slides%29/ComputerGraphics-The_GPU.pdf</a:t>
            </a:r>
            <a:endParaRPr/>
          </a:p>
        </p:txBody>
      </p:sp>
      <p:sp>
        <p:nvSpPr>
          <p:cNvPr id="301" name="Google Shape;301;gf3823b6950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6cf82862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f6cf8286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6cf82862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f6cf8286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6cf82862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f6cf82862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6cf82862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f6cf82862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cf82862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f6cf82862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18: Pipeline Gráfico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Visão do Pipeline</a:t>
            </a:r>
            <a:endParaRPr/>
          </a:p>
        </p:txBody>
      </p:sp>
      <p:sp>
        <p:nvSpPr>
          <p:cNvPr id="357" name="Google Shape;35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358" name="Google Shape;35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38" y="629725"/>
            <a:ext cx="6887520" cy="4614174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41"/>
          <p:cNvSpPr txBox="1"/>
          <p:nvPr/>
        </p:nvSpPr>
        <p:spPr>
          <a:xfrm>
            <a:off x="2525775" y="5360925"/>
            <a:ext cx="5888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https://www.cs.cmu.edu/afs/cs/academic/class/15462-f11/www/lec_slides/lec19.pdf</a:t>
            </a:r>
            <a:endParaRPr sz="9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Objetivo: Cenas 3D complexas em tempo real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Centenas de milhares a milhões de triângulos em uma cena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Cálculos complexos de vértices e fragmentos nos shaders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Alta resolução (2-4 megapixels + supersampling)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30-60 quadros por segundo (ainda mais alto para VR)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459736" y="5408210"/>
            <a:ext cx="587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Unreal Engine Kite Demo (Epic Games 2015)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68" name="Google Shape;368;p42" descr="page45image23132944"/>
          <p:cNvPicPr preferRelativeResize="0"/>
          <p:nvPr/>
        </p:nvPicPr>
        <p:blipFill rotWithShape="1">
          <a:blip r:embed="rId3">
            <a:alphaModFix/>
          </a:blip>
          <a:srcRect t="19154" b="7456"/>
          <a:stretch/>
        </p:blipFill>
        <p:spPr>
          <a:xfrm>
            <a:off x="2012288" y="2607060"/>
            <a:ext cx="4572000" cy="251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Implementações de Pipelines Gráficos : GPUs</a:t>
            </a:r>
            <a:endParaRPr/>
          </a:p>
        </p:txBody>
      </p:sp>
      <p:sp>
        <p:nvSpPr>
          <p:cNvPr id="374" name="Google Shape;374;p4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Processadores especializados para executar cálculos de pipeline de gráficos</a:t>
            </a:r>
            <a:endParaRPr/>
          </a:p>
        </p:txBody>
      </p:sp>
      <p:sp>
        <p:nvSpPr>
          <p:cNvPr id="375" name="Google Shape;37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376" name="Google Shape;376;p43" descr="page46image70946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0" y="2020128"/>
            <a:ext cx="4246780" cy="176336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43"/>
          <p:cNvSpPr/>
          <p:nvPr/>
        </p:nvSpPr>
        <p:spPr>
          <a:xfrm>
            <a:off x="251792" y="4115631"/>
            <a:ext cx="37635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Placas discretas de GPU </a:t>
            </a:r>
            <a:b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NVIDIA GeForce 3090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43"/>
          <p:cNvSpPr/>
          <p:nvPr/>
        </p:nvSpPr>
        <p:spPr>
          <a:xfrm>
            <a:off x="4823792" y="3871884"/>
            <a:ext cx="3465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GPU Integrada: 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(Parte do die da CPU Intel)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p43" descr="Tudo sobre RTX 3090: conheça a placa da Nvidia que roda jogos em até 8K |  Placas | TechTudo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0722" y="1920027"/>
            <a:ext cx="3494687" cy="1963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Shaders Programáveis</a:t>
            </a:r>
            <a:endParaRPr/>
          </a:p>
        </p:txBody>
      </p:sp>
      <p:sp>
        <p:nvSpPr>
          <p:cNvPr id="385" name="Google Shape;38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Estágios de processamento de vértice e fragmento do programa Descrever a operação em um único vértice (ou fragmento)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 de programa de shader em GLSL</a:t>
            </a:r>
            <a:endParaRPr/>
          </a:p>
        </p:txBody>
      </p:sp>
      <p:sp>
        <p:nvSpPr>
          <p:cNvPr id="386" name="Google Shape;38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482247" y="2472832"/>
            <a:ext cx="35322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função Shader é executada uma vez por fragmento.</a:t>
            </a:r>
            <a:endParaRPr sz="1200"/>
          </a:p>
          <a:p>
            <a:pPr marL="0" marR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Exibe a cor da superfície na posição de amostra da tela do fragmento atual.</a:t>
            </a:r>
            <a:endParaRPr sz="1200"/>
          </a:p>
          <a:p>
            <a:pPr marL="0" marR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Este shader executa uma pesquisa de textura para obter a cor do material da superfície no ponto e, em seguida, executa um cálculo de iluminação difusa.</a:t>
            </a:r>
            <a:endParaRPr sz="1200"/>
          </a:p>
        </p:txBody>
      </p:sp>
      <p:sp>
        <p:nvSpPr>
          <p:cNvPr id="388" name="Google Shape;388;p44"/>
          <p:cNvSpPr/>
          <p:nvPr/>
        </p:nvSpPr>
        <p:spPr>
          <a:xfrm>
            <a:off x="475000" y="2472825"/>
            <a:ext cx="4886100" cy="266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myTexture;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lightDir;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uv;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norm;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diffuseShader() {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kd;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= texture2d(myTexture, uv);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*= </a:t>
            </a:r>
            <a:r>
              <a:rPr lang="pt-BR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13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(-lightDir, norm), </a:t>
            </a:r>
            <a:r>
              <a:rPr lang="pt-BR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13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gl_FragColor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pt-BR" sz="13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(kd, </a:t>
            </a:r>
            <a:r>
              <a:rPr lang="pt-BR" sz="13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13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13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6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Compilação de um Shader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3">
            <a:alphaModFix/>
          </a:blip>
          <a:srcRect l="2852" r="5997"/>
          <a:stretch/>
        </p:blipFill>
        <p:spPr>
          <a:xfrm>
            <a:off x="701175" y="638700"/>
            <a:ext cx="7373725" cy="4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98" name="Google Shape;398;p45"/>
          <p:cNvSpPr txBox="1">
            <a:spLocks noGrp="1"/>
          </p:cNvSpPr>
          <p:nvPr>
            <p:ph type="body" idx="1"/>
          </p:nvPr>
        </p:nvSpPr>
        <p:spPr>
          <a:xfrm>
            <a:off x="1991430" y="7794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entrada não processado</a:t>
            </a:r>
            <a:endParaRPr sz="1700"/>
          </a:p>
        </p:txBody>
      </p:sp>
      <p:sp>
        <p:nvSpPr>
          <p:cNvPr id="399" name="Google Shape;399;p45"/>
          <p:cNvSpPr txBox="1">
            <a:spLocks noGrp="1"/>
          </p:cNvSpPr>
          <p:nvPr>
            <p:ph type="body" idx="1"/>
          </p:nvPr>
        </p:nvSpPr>
        <p:spPr>
          <a:xfrm>
            <a:off x="1991430" y="48373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saída processado</a:t>
            </a:r>
            <a:endParaRPr sz="1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do Shader no HW</a:t>
            </a:r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Execute o Shader em um único core:</a:t>
            </a:r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l="58922"/>
          <a:stretch/>
        </p:blipFill>
        <p:spPr>
          <a:xfrm>
            <a:off x="5043975" y="1183200"/>
            <a:ext cx="2842425" cy="4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047" y="1591963"/>
            <a:ext cx="2769375" cy="36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do Shader no HW</a:t>
            </a:r>
            <a:endParaRPr/>
          </a:p>
        </p:txBody>
      </p:sp>
      <p:sp>
        <p:nvSpPr>
          <p:cNvPr id="416" name="Google Shape;416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i="1"/>
              <a:t>core</a:t>
            </a:r>
            <a:r>
              <a:rPr lang="pt-BR"/>
              <a:t> de CPU</a:t>
            </a:r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5512375" y="1708525"/>
            <a:ext cx="3000000" cy="2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• Otimizado para acesso de baixa latência aos dados em cache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Lógica de controle para execução fora de ordem e especulativa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 sz="2000"/>
              <a:t>• Grande cache L2</a:t>
            </a:r>
            <a:endParaRPr sz="2000"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Reduzindo os Cores</a:t>
            </a:r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i="1"/>
              <a:t>core</a:t>
            </a:r>
            <a:r>
              <a:rPr lang="pt-BR"/>
              <a:t> de GPU</a:t>
            </a:r>
            <a:endParaRPr/>
          </a:p>
        </p:txBody>
      </p:sp>
      <p:sp>
        <p:nvSpPr>
          <p:cNvPr id="427" name="Google Shape;4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5353100" y="1708525"/>
            <a:ext cx="3611400" cy="346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• Otimizado para computação paralela de dados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Arquitetura tolerante à latência de memória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Mais cálculos por mais transistores em ALUs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/>
              <a:t>• Redução dos circuitos principais de controle</a:t>
            </a:r>
            <a:endParaRPr sz="200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sz="200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8"/>
          <p:cNvSpPr/>
          <p:nvPr/>
        </p:nvSpPr>
        <p:spPr>
          <a:xfrm>
            <a:off x="2488075" y="1864375"/>
            <a:ext cx="2216700" cy="2284500"/>
          </a:xfrm>
          <a:prstGeom prst="flowChartSummingJunction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Threads</a:t>
            </a:r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25" y="838963"/>
            <a:ext cx="69437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GPUs com muitos </a:t>
            </a:r>
            <a:r>
              <a:rPr lang="pt-BR" i="1"/>
              <a:t>Cores</a:t>
            </a:r>
            <a:endParaRPr i="1"/>
          </a:p>
        </p:txBody>
      </p:sp>
      <p:sp>
        <p:nvSpPr>
          <p:cNvPr id="445" name="Google Shape;4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25" y="676575"/>
            <a:ext cx="6891499" cy="4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 txBox="1"/>
          <p:nvPr/>
        </p:nvSpPr>
        <p:spPr>
          <a:xfrm>
            <a:off x="4124150" y="530032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Rasterização</a:t>
            </a: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287" name="Google Shape;287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1110" y="1088898"/>
            <a:ext cx="2896211" cy="3986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7320" y="875283"/>
            <a:ext cx="1025807" cy="4510533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33"/>
          <p:cNvSpPr/>
          <p:nvPr/>
        </p:nvSpPr>
        <p:spPr>
          <a:xfrm>
            <a:off x="4453127" y="1127366"/>
            <a:ext cx="4572000" cy="3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no espaço 3D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posicionados em coordenadas da tela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Triângulos posicionados em coordenadas da tela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Fragmentos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Fragmentos tonalizados</a:t>
            </a:r>
            <a:endParaRPr/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10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(pixels)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Múltiplos dados (SIMD)</a:t>
            </a:r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Shaders são inerentemente executados muitas vezes, repetidas vezes em vários registros de seus fluxos de dados de entrada.</a:t>
            </a:r>
            <a:endParaRPr/>
          </a:p>
        </p:txBody>
      </p:sp>
      <p:sp>
        <p:nvSpPr>
          <p:cNvPr id="455" name="Google Shape;45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38225"/>
            <a:ext cx="555307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6285550" y="1997975"/>
            <a:ext cx="2533200" cy="30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Amortize o custo / complexidade do gerenciamento de instruções para várias ALUs.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Compartilhe a unidade de instrução.</a:t>
            </a:r>
            <a:endParaRPr sz="21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SIMD Cores: Vectorized Instruction Set</a:t>
            </a:r>
            <a:endParaRPr/>
          </a:p>
        </p:txBody>
      </p:sp>
      <p:sp>
        <p:nvSpPr>
          <p:cNvPr id="464" name="Google Shape;46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23" y="732348"/>
            <a:ext cx="7176549" cy="47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tudo: vários núcleos SIMD</a:t>
            </a: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Neste exemplo: 128 dados processados simultaneamente</a:t>
            </a:r>
            <a:endParaRPr sz="1800"/>
          </a:p>
        </p:txBody>
      </p:sp>
      <p:sp>
        <p:nvSpPr>
          <p:cNvPr id="473" name="Google Shape;47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474" name="Google Shape;4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50" y="1251050"/>
            <a:ext cx="6653549" cy="4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3272175" y="5300325"/>
            <a:ext cx="48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128 ALUs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Condicionais / Branches</a:t>
            </a:r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0" y="799550"/>
            <a:ext cx="7566776" cy="46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489" name="Google Shape;489;p5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90" name="Google Shape;490;p55"/>
          <p:cNvSpPr txBox="1">
            <a:spLocks noGrp="1"/>
          </p:cNvSpPr>
          <p:nvPr>
            <p:ph type="body" idx="2"/>
          </p:nvPr>
        </p:nvSpPr>
        <p:spPr>
          <a:xfrm>
            <a:off x="1567650" y="4114799"/>
            <a:ext cx="6119700" cy="104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Entidades na Pipeline</a:t>
            </a: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297" name="Google Shape;29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0989" y="740975"/>
            <a:ext cx="6614585" cy="487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b="36876"/>
          <a:stretch/>
        </p:blipFill>
        <p:spPr>
          <a:xfrm>
            <a:off x="331750" y="1170550"/>
            <a:ext cx="8567449" cy="2301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os Shaders são Invocados</a:t>
            </a:r>
            <a:endParaRPr/>
          </a:p>
        </p:txBody>
      </p:sp>
      <p:sp>
        <p:nvSpPr>
          <p:cNvPr id="305" name="Google Shape;305;p35"/>
          <p:cNvSpPr txBox="1">
            <a:spLocks noGrp="1"/>
          </p:cNvSpPr>
          <p:nvPr>
            <p:ph type="body" idx="1"/>
          </p:nvPr>
        </p:nvSpPr>
        <p:spPr>
          <a:xfrm>
            <a:off x="3145600" y="3505975"/>
            <a:ext cx="23808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Geometry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2 vezes</a:t>
            </a:r>
            <a:endParaRPr sz="1800"/>
          </a:p>
        </p:txBody>
      </p:sp>
      <p:sp>
        <p:nvSpPr>
          <p:cNvPr id="306" name="Google Shape;30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08" name="Google Shape;308;p35"/>
          <p:cNvSpPr txBox="1">
            <a:spLocks noGrp="1"/>
          </p:cNvSpPr>
          <p:nvPr>
            <p:ph type="body" idx="1"/>
          </p:nvPr>
        </p:nvSpPr>
        <p:spPr>
          <a:xfrm>
            <a:off x="6208275" y="3505975"/>
            <a:ext cx="2380800" cy="128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Fragment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35 vezes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91"/>
              <a:t>(para os fragmentos ocultos também)</a:t>
            </a:r>
            <a:endParaRPr sz="1291"/>
          </a:p>
        </p:txBody>
      </p:sp>
      <p:sp>
        <p:nvSpPr>
          <p:cNvPr id="309" name="Google Shape;309;p35"/>
          <p:cNvSpPr txBox="1">
            <a:spLocks noGrp="1"/>
          </p:cNvSpPr>
          <p:nvPr>
            <p:ph type="body" idx="1"/>
          </p:nvPr>
        </p:nvSpPr>
        <p:spPr>
          <a:xfrm>
            <a:off x="331750" y="3505975"/>
            <a:ext cx="23808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Vertex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6 vezes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Geométricas e Visualização</a:t>
            </a: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r="58302"/>
          <a:stretch/>
        </p:blipFill>
        <p:spPr>
          <a:xfrm>
            <a:off x="237506" y="888723"/>
            <a:ext cx="2924794" cy="42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l="42132" t="25331" b="15384"/>
          <a:stretch/>
        </p:blipFill>
        <p:spPr>
          <a:xfrm>
            <a:off x="3391358" y="1397000"/>
            <a:ext cx="5180687" cy="3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os Triângulo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r="54771"/>
          <a:stretch/>
        </p:blipFill>
        <p:spPr>
          <a:xfrm>
            <a:off x="237506" y="888999"/>
            <a:ext cx="3051795" cy="42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l="47487" t="25484"/>
          <a:stretch/>
        </p:blipFill>
        <p:spPr>
          <a:xfrm>
            <a:off x="4083052" y="1562100"/>
            <a:ext cx="3543301" cy="319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a Função de Shading</a:t>
            </a:r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32" name="Google Shape;332;p38" descr="page40image7316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800" y="880933"/>
            <a:ext cx="4804004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 descr="page40image73099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4900" y="3100448"/>
            <a:ext cx="4789402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5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Mapeamento de Texturas</a:t>
            </a:r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341" name="Google Shape;341;p39" descr="page41image7069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360" y="959529"/>
            <a:ext cx="4881044" cy="405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de Visibilidade do Z-Buffer</a:t>
            </a: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349" name="Google Shape;349;p40" descr="page42image231879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92320" y="883329"/>
            <a:ext cx="4901100" cy="4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 rotWithShape="1">
          <a:blip r:embed="rId4">
            <a:alphaModFix/>
          </a:blip>
          <a:srcRect r="53987"/>
          <a:stretch/>
        </p:blipFill>
        <p:spPr>
          <a:xfrm>
            <a:off x="203201" y="883329"/>
            <a:ext cx="3134359" cy="438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725</Words>
  <Application>Microsoft Macintosh PowerPoint</Application>
  <PresentationFormat>On-screen Show (16:10)</PresentationFormat>
  <Paragraphs>136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Courier New</vt:lpstr>
      <vt:lpstr>Verdana</vt:lpstr>
      <vt:lpstr>Personalizar design</vt:lpstr>
      <vt:lpstr>PowerPoint Presentation</vt:lpstr>
      <vt:lpstr>Pipeline de Rasterização</vt:lpstr>
      <vt:lpstr>Entidades na Pipeline</vt:lpstr>
      <vt:lpstr>Como os Shaders são Invocados</vt:lpstr>
      <vt:lpstr>Transformações Geométricas e Visualização</vt:lpstr>
      <vt:lpstr>Amostrando os Triângulo</vt:lpstr>
      <vt:lpstr>Avaliando a Função de Shading</vt:lpstr>
      <vt:lpstr>Mapeamento de Texturas</vt:lpstr>
      <vt:lpstr>Teste de Visibilidade do Z-Buffer</vt:lpstr>
      <vt:lpstr>Visão do Pipeline</vt:lpstr>
      <vt:lpstr>Objetivo: Cenas 3D complexas em tempo real</vt:lpstr>
      <vt:lpstr>Implementações de Pipelines Gráficos : GPUs</vt:lpstr>
      <vt:lpstr>Shaders Programáveis</vt:lpstr>
      <vt:lpstr>Compilação de um Shader</vt:lpstr>
      <vt:lpstr>Mapeamento do Shader no HW</vt:lpstr>
      <vt:lpstr>Mapeamento do Shader no HW</vt:lpstr>
      <vt:lpstr>Reduzindo os Cores</vt:lpstr>
      <vt:lpstr>Múltiplas Threads</vt:lpstr>
      <vt:lpstr>GPUs com muitos Cores</vt:lpstr>
      <vt:lpstr>Múltiplos dados (SIMD)</vt:lpstr>
      <vt:lpstr>SIMD Cores: Vectorized Instruction Set</vt:lpstr>
      <vt:lpstr>Adicionando tudo: vários núcleos SIMD</vt:lpstr>
      <vt:lpstr>Condicionais / Branches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</cp:revision>
  <dcterms:modified xsi:type="dcterms:W3CDTF">2023-04-13T00:20:05Z</dcterms:modified>
</cp:coreProperties>
</file>